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4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2606" y="1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FB508-3F23-9646-9B5B-1861C13CFA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ABCFFF-71F2-78F2-3320-9FFC8DBB58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1B258-C577-E390-0B88-05132244D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6DF82-5F92-AA42-CF20-9E6FB65B7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9D135-3441-1F89-24DB-B241978B3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1699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5D020-93D3-9869-8257-34C5317E5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06F50D-C736-52B7-AC38-B02EA7F500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AC7BF-A508-F592-49C1-6F78363FE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D10E6-1DCC-22C2-AC8A-D2534EEE7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42E43-C6E1-1333-9A61-4F95E84B2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617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2F92F3-2502-2567-01C3-2BFAB3CFD9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425235-B0E8-6889-6B6A-9BDD2AD3EB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221D4-8A52-29DD-F74B-C2D247920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3266C-4AD1-A87C-81A7-D94B84AFA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1F5F7-BA05-AD21-96C5-711D44222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1229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721F3-72E7-31CC-680C-F8ACE9228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391B2-3A66-13C7-EAFF-3A6B3B125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09D32-42D5-FE70-4FF8-D5385AC04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E719E-F2DD-6DFF-881A-17B9530DA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4DA77-84A9-CA86-22F0-EB33D6BBE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3557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D11B0-4BED-18E5-C4D9-BBE8B34A4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9895F-90B6-2A5B-4412-0955FF1F3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990E6-D851-6494-ED74-B0DA75572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E2F43-8B1E-A9DB-66E8-5E49EB3D9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FF737-54CC-F592-5A57-0B5F4584C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9293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504D-3C49-FDE8-8514-26D3414EB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0E6F8-C616-C175-62D1-58B970A096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BD1C97-BC7A-858E-DABA-AD3290104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3DAF0-2C79-EBA2-FBFE-AFEAF83C1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AB696-0E5C-5BD5-2970-65F591498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BA3F2-DEDC-D5F0-5577-FA225B231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695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E3A-29B9-F176-256F-E3EA5CD8D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EA8B3-BCAC-D92C-25D5-2291E8DF5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E3911B-45CC-9A30-3139-150A5FE97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EA157E-BE45-CC5D-F2B8-6B7C2730DB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415E61-9D6A-7BC9-C861-382EF89171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E52EC4-6B7B-5FF3-FEC8-8F57F1D2A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2CC493-2E0F-FA6C-4F51-4D738B3D3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62769B-69B6-CA25-F01B-A7DEE145A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653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01BE6-1685-5036-DADD-43D534939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D4DEA-E950-B1E7-65B2-16384F159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F4F46-26E6-2E2F-A34D-474BCDAD5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C3C812-696E-F5D0-46D9-E0AAB01CD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045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4AD693-E482-3B73-D107-5C178FD4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650601-AE34-B0F6-2EA9-17EFE5668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8B98AE-47DD-E1A8-AAB8-5CCF799D1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5513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09C46-6F9C-6468-810F-5EF69A626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5B3A6-E40B-4D3B-F5A6-9FF4B4159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BF591-7BB1-128F-EA2B-3FD6FCD0C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C2D990-F067-084B-F7CA-803CA303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5521D-63BA-6C32-02C7-8658F19C0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49CCA-2553-7B82-9288-5BCB60528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646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A3946-DAF6-5DF2-2AE2-4CE42C430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74F2E0-E970-360B-8A7B-5C29BDA498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90A8C5-B4D1-18D3-2733-65A6C34BE3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60CD9C-1694-0E9C-0C4D-B7B6C9586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F5FC1-FD8E-9991-A413-63E5B28B4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26E22-7C42-BE8F-8513-372192C6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178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DF66A4-31CB-C677-2B8F-DA015602D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A81A3-85FA-0DAE-50E1-0091BFCA2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E232C-1153-2FC1-2444-66B963F25B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34D75-F429-424A-AB11-E3C1D079A788}" type="datetimeFigureOut">
              <a:rPr lang="en-IN" smtClean="0"/>
              <a:t>16-03-2024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D0611-A853-B7FC-C9A8-C3974FA7AA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33D09-612F-E589-B127-51DBC0F53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75E6A-D57D-45FF-9BCA-3109CF3BE9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0698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9">
            <a:extLst>
              <a:ext uri="{FF2B5EF4-FFF2-40B4-BE49-F238E27FC236}">
                <a16:creationId xmlns:a16="http://schemas.microsoft.com/office/drawing/2014/main" id="{D2548B94-FA71-ED5D-EDD9-134A4EE0BFBE}"/>
              </a:ext>
            </a:extLst>
          </p:cNvPr>
          <p:cNvGrpSpPr/>
          <p:nvPr/>
        </p:nvGrpSpPr>
        <p:grpSpPr>
          <a:xfrm>
            <a:off x="-2629599" y="-4158355"/>
            <a:ext cx="2423874" cy="2512436"/>
            <a:chOff x="0" y="0"/>
            <a:chExt cx="812800" cy="812800"/>
          </a:xfrm>
        </p:grpSpPr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44316EF3-90E4-37D0-CC92-E8F87D53528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C853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1">
              <a:extLst>
                <a:ext uri="{FF2B5EF4-FFF2-40B4-BE49-F238E27FC236}">
                  <a16:creationId xmlns:a16="http://schemas.microsoft.com/office/drawing/2014/main" id="{3F83AE57-9710-7840-2A1F-F7265962D9FA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Freeform 15">
            <a:extLst>
              <a:ext uri="{FF2B5EF4-FFF2-40B4-BE49-F238E27FC236}">
                <a16:creationId xmlns:a16="http://schemas.microsoft.com/office/drawing/2014/main" id="{7B25B8A7-831A-E5A0-4DF8-C050647D5AB8}"/>
              </a:ext>
            </a:extLst>
          </p:cNvPr>
          <p:cNvSpPr/>
          <p:nvPr/>
        </p:nvSpPr>
        <p:spPr>
          <a:xfrm>
            <a:off x="-2876214" y="7189774"/>
            <a:ext cx="2423873" cy="1516022"/>
          </a:xfrm>
          <a:custGeom>
            <a:avLst/>
            <a:gdLst/>
            <a:ahLst/>
            <a:cxnLst/>
            <a:rect l="l" t="t" r="r" b="b"/>
            <a:pathLst>
              <a:path w="2423873" h="1516022">
                <a:moveTo>
                  <a:pt x="0" y="0"/>
                </a:moveTo>
                <a:lnTo>
                  <a:pt x="2423873" y="0"/>
                </a:lnTo>
                <a:lnTo>
                  <a:pt x="2423873" y="1516022"/>
                </a:lnTo>
                <a:lnTo>
                  <a:pt x="0" y="15160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8" name="object 2">
            <a:extLst>
              <a:ext uri="{FF2B5EF4-FFF2-40B4-BE49-F238E27FC236}">
                <a16:creationId xmlns:a16="http://schemas.microsoft.com/office/drawing/2014/main" id="{3F1BCB3C-E7AD-7B1F-D77A-D8592FC19F7A}"/>
              </a:ext>
            </a:extLst>
          </p:cNvPr>
          <p:cNvSpPr/>
          <p:nvPr/>
        </p:nvSpPr>
        <p:spPr>
          <a:xfrm>
            <a:off x="22965" y="10772195"/>
            <a:ext cx="4782272" cy="810197"/>
          </a:xfrm>
          <a:custGeom>
            <a:avLst/>
            <a:gdLst/>
            <a:ahLst/>
            <a:cxnLst/>
            <a:rect l="l" t="t" r="r" b="b"/>
            <a:pathLst>
              <a:path w="1892300" h="440055">
                <a:moveTo>
                  <a:pt x="0" y="439737"/>
                </a:moveTo>
                <a:lnTo>
                  <a:pt x="1892300" y="439737"/>
                </a:lnTo>
                <a:lnTo>
                  <a:pt x="1892300" y="0"/>
                </a:lnTo>
                <a:lnTo>
                  <a:pt x="0" y="0"/>
                </a:lnTo>
                <a:lnTo>
                  <a:pt x="0" y="439737"/>
                </a:lnTo>
                <a:close/>
              </a:path>
            </a:pathLst>
          </a:custGeom>
          <a:solidFill>
            <a:srgbClr val="009EF3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id="{F9C0350F-A00D-C180-332F-DB9A2241902C}"/>
              </a:ext>
            </a:extLst>
          </p:cNvPr>
          <p:cNvSpPr/>
          <p:nvPr/>
        </p:nvSpPr>
        <p:spPr>
          <a:xfrm>
            <a:off x="14369781" y="13241238"/>
            <a:ext cx="4759806" cy="810197"/>
          </a:xfrm>
          <a:custGeom>
            <a:avLst/>
            <a:gdLst/>
            <a:ahLst/>
            <a:cxnLst/>
            <a:rect l="l" t="t" r="r" b="b"/>
            <a:pathLst>
              <a:path w="1883409" h="440055">
                <a:moveTo>
                  <a:pt x="0" y="0"/>
                </a:moveTo>
                <a:lnTo>
                  <a:pt x="0" y="439737"/>
                </a:lnTo>
                <a:lnTo>
                  <a:pt x="1883155" y="439737"/>
                </a:lnTo>
                <a:lnTo>
                  <a:pt x="1883155" y="0"/>
                </a:lnTo>
                <a:lnTo>
                  <a:pt x="0" y="0"/>
                </a:lnTo>
                <a:close/>
              </a:path>
            </a:pathLst>
          </a:custGeom>
          <a:solidFill>
            <a:srgbClr val="FF82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object 2">
            <a:extLst>
              <a:ext uri="{FF2B5EF4-FFF2-40B4-BE49-F238E27FC236}">
                <a16:creationId xmlns:a16="http://schemas.microsoft.com/office/drawing/2014/main" id="{E82A29CA-7BA9-45C1-BC92-0A088C68568D}"/>
              </a:ext>
            </a:extLst>
          </p:cNvPr>
          <p:cNvSpPr/>
          <p:nvPr/>
        </p:nvSpPr>
        <p:spPr>
          <a:xfrm>
            <a:off x="4805237" y="11582392"/>
            <a:ext cx="4782272" cy="810197"/>
          </a:xfrm>
          <a:custGeom>
            <a:avLst/>
            <a:gdLst/>
            <a:ahLst/>
            <a:cxnLst/>
            <a:rect l="l" t="t" r="r" b="b"/>
            <a:pathLst>
              <a:path w="1892300" h="440055">
                <a:moveTo>
                  <a:pt x="0" y="439737"/>
                </a:moveTo>
                <a:lnTo>
                  <a:pt x="1892300" y="439737"/>
                </a:lnTo>
                <a:lnTo>
                  <a:pt x="1892300" y="0"/>
                </a:lnTo>
                <a:lnTo>
                  <a:pt x="0" y="0"/>
                </a:lnTo>
                <a:lnTo>
                  <a:pt x="0" y="439737"/>
                </a:lnTo>
                <a:close/>
              </a:path>
            </a:pathLst>
          </a:custGeom>
          <a:solidFill>
            <a:srgbClr val="FFB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A7FBEC77-D301-BB20-34BB-583BEC2BFF0B}"/>
              </a:ext>
            </a:extLst>
          </p:cNvPr>
          <p:cNvSpPr/>
          <p:nvPr/>
        </p:nvSpPr>
        <p:spPr>
          <a:xfrm>
            <a:off x="9587509" y="12407079"/>
            <a:ext cx="4782272" cy="810197"/>
          </a:xfrm>
          <a:custGeom>
            <a:avLst/>
            <a:gdLst/>
            <a:ahLst/>
            <a:cxnLst/>
            <a:rect l="l" t="t" r="r" b="b"/>
            <a:pathLst>
              <a:path w="1892300" h="440055">
                <a:moveTo>
                  <a:pt x="0" y="439737"/>
                </a:moveTo>
                <a:lnTo>
                  <a:pt x="1892300" y="439737"/>
                </a:lnTo>
                <a:lnTo>
                  <a:pt x="1892300" y="0"/>
                </a:lnTo>
                <a:lnTo>
                  <a:pt x="0" y="0"/>
                </a:lnTo>
                <a:lnTo>
                  <a:pt x="0" y="439737"/>
                </a:lnTo>
                <a:close/>
              </a:path>
            </a:pathLst>
          </a:custGeom>
          <a:solidFill>
            <a:srgbClr val="FFA1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66982EC-48EE-CA6D-9322-4C0EE9942B3C}"/>
              </a:ext>
            </a:extLst>
          </p:cNvPr>
          <p:cNvSpPr txBox="1"/>
          <p:nvPr/>
        </p:nvSpPr>
        <p:spPr>
          <a:xfrm>
            <a:off x="5752021" y="13339588"/>
            <a:ext cx="756084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000" dirty="0"/>
              <a:t>(Electric Charges and Fields)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736F8588-6E39-BDAA-36B6-6337D654EAA5}"/>
              </a:ext>
            </a:extLst>
          </p:cNvPr>
          <p:cNvSpPr txBox="1">
            <a:spLocks/>
          </p:cNvSpPr>
          <p:nvPr/>
        </p:nvSpPr>
        <p:spPr>
          <a:xfrm>
            <a:off x="2675629" y="-2743918"/>
            <a:ext cx="6840741" cy="1422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600" b="1" dirty="0">
                <a:solidFill>
                  <a:srgbClr val="92D050"/>
                </a:solidFill>
                <a:latin typeface="+mn-lt"/>
              </a:rPr>
              <a:t>G</a:t>
            </a:r>
            <a:r>
              <a:rPr lang="en-US" sz="7000" b="1" dirty="0">
                <a:solidFill>
                  <a:schemeClr val="accent1"/>
                </a:solidFill>
                <a:latin typeface="+mn-lt"/>
              </a:rPr>
              <a:t>reen</a:t>
            </a:r>
            <a:r>
              <a:rPr lang="en-US" sz="7000" b="1" dirty="0">
                <a:solidFill>
                  <a:srgbClr val="0070C0"/>
                </a:solidFill>
                <a:latin typeface="+mn-lt"/>
              </a:rPr>
              <a:t> </a:t>
            </a:r>
            <a:r>
              <a:rPr lang="en-US" sz="7600" b="1" dirty="0">
                <a:solidFill>
                  <a:srgbClr val="92D050"/>
                </a:solidFill>
                <a:latin typeface="+mn-lt"/>
              </a:rPr>
              <a:t>F</a:t>
            </a:r>
            <a:r>
              <a:rPr lang="en-US" sz="7000" b="1" dirty="0">
                <a:solidFill>
                  <a:schemeClr val="accent1"/>
                </a:solidFill>
                <a:latin typeface="+mn-lt"/>
              </a:rPr>
              <a:t>ield</a:t>
            </a:r>
            <a:r>
              <a:rPr lang="en-US" sz="7000" b="1" dirty="0">
                <a:solidFill>
                  <a:srgbClr val="0070C0"/>
                </a:solidFill>
                <a:latin typeface="+mn-lt"/>
              </a:rPr>
              <a:t> </a:t>
            </a:r>
            <a:r>
              <a:rPr lang="en-US" sz="7600" b="1" dirty="0">
                <a:solidFill>
                  <a:srgbClr val="92D050"/>
                </a:solidFill>
                <a:latin typeface="+mn-lt"/>
              </a:rPr>
              <a:t>M</a:t>
            </a:r>
            <a:r>
              <a:rPr lang="en-US" sz="7000" b="1" dirty="0">
                <a:solidFill>
                  <a:schemeClr val="accent1"/>
                </a:solidFill>
                <a:latin typeface="+mn-lt"/>
              </a:rPr>
              <a:t>achinery</a:t>
            </a:r>
            <a:endParaRPr lang="en-IN" sz="7000" b="1" dirty="0">
              <a:solidFill>
                <a:schemeClr val="accent1"/>
              </a:solidFill>
              <a:latin typeface="+mn-lt"/>
            </a:endParaRPr>
          </a:p>
        </p:txBody>
      </p:sp>
      <p:grpSp>
        <p:nvGrpSpPr>
          <p:cNvPr id="41" name="Group 3">
            <a:extLst>
              <a:ext uri="{FF2B5EF4-FFF2-40B4-BE49-F238E27FC236}">
                <a16:creationId xmlns:a16="http://schemas.microsoft.com/office/drawing/2014/main" id="{0AB179D4-3E7B-EF09-AF61-B103C90FB788}"/>
              </a:ext>
            </a:extLst>
          </p:cNvPr>
          <p:cNvGrpSpPr/>
          <p:nvPr/>
        </p:nvGrpSpPr>
        <p:grpSpPr>
          <a:xfrm>
            <a:off x="10343401" y="7189774"/>
            <a:ext cx="2568348" cy="2570366"/>
            <a:chOff x="0" y="0"/>
            <a:chExt cx="812800" cy="812800"/>
          </a:xfrm>
        </p:grpSpPr>
        <p:sp>
          <p:nvSpPr>
            <p:cNvPr id="42" name="Freeform 4">
              <a:extLst>
                <a:ext uri="{FF2B5EF4-FFF2-40B4-BE49-F238E27FC236}">
                  <a16:creationId xmlns:a16="http://schemas.microsoft.com/office/drawing/2014/main" id="{2B9331DE-B255-0A08-C78B-5C084DF490C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45EE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3" name="TextBox 5">
              <a:extLst>
                <a:ext uri="{FF2B5EF4-FFF2-40B4-BE49-F238E27FC236}">
                  <a16:creationId xmlns:a16="http://schemas.microsoft.com/office/drawing/2014/main" id="{D0339B0B-FF40-57D5-7F3D-9D4C91E5ACAD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4" name="Group 6">
            <a:extLst>
              <a:ext uri="{FF2B5EF4-FFF2-40B4-BE49-F238E27FC236}">
                <a16:creationId xmlns:a16="http://schemas.microsoft.com/office/drawing/2014/main" id="{72EC5533-42D6-3683-2483-B1ED9B2C90D4}"/>
              </a:ext>
            </a:extLst>
          </p:cNvPr>
          <p:cNvGrpSpPr/>
          <p:nvPr/>
        </p:nvGrpSpPr>
        <p:grpSpPr>
          <a:xfrm>
            <a:off x="12972310" y="4096279"/>
            <a:ext cx="681586" cy="681586"/>
            <a:chOff x="0" y="0"/>
            <a:chExt cx="812800" cy="812800"/>
          </a:xfrm>
        </p:grpSpPr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36561F5F-CEC7-79EF-889B-AE232EC4BD1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7354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6" name="TextBox 8">
              <a:extLst>
                <a:ext uri="{FF2B5EF4-FFF2-40B4-BE49-F238E27FC236}">
                  <a16:creationId xmlns:a16="http://schemas.microsoft.com/office/drawing/2014/main" id="{461BA4B6-3B0A-FDF5-35EA-F13B7F88F357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7" name="Group 12">
            <a:extLst>
              <a:ext uri="{FF2B5EF4-FFF2-40B4-BE49-F238E27FC236}">
                <a16:creationId xmlns:a16="http://schemas.microsoft.com/office/drawing/2014/main" id="{C7330C25-F140-4372-22A8-3A63B57F012A}"/>
              </a:ext>
            </a:extLst>
          </p:cNvPr>
          <p:cNvGrpSpPr/>
          <p:nvPr/>
        </p:nvGrpSpPr>
        <p:grpSpPr>
          <a:xfrm>
            <a:off x="2432810" y="7205880"/>
            <a:ext cx="802223" cy="802223"/>
            <a:chOff x="0" y="0"/>
            <a:chExt cx="812800" cy="812800"/>
          </a:xfrm>
        </p:grpSpPr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168A14B2-A01F-A075-76D1-C242EFEAEE6E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45EE9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9" name="TextBox 14">
              <a:extLst>
                <a:ext uri="{FF2B5EF4-FFF2-40B4-BE49-F238E27FC236}">
                  <a16:creationId xmlns:a16="http://schemas.microsoft.com/office/drawing/2014/main" id="{C0A27BF4-4788-B05C-9FA2-9458680B78AF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1026" name="Picture 2" descr="List of Institutes - View Details">
            <a:extLst>
              <a:ext uri="{FF2B5EF4-FFF2-40B4-BE49-F238E27FC236}">
                <a16:creationId xmlns:a16="http://schemas.microsoft.com/office/drawing/2014/main" id="{67632EDC-6710-CCD5-0F38-DFA61311D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76214" y="-407015"/>
            <a:ext cx="2316480" cy="2316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SPIT | Charusat University | Best Engineering College in Gujarat">
            <a:extLst>
              <a:ext uri="{FF2B5EF4-FFF2-40B4-BE49-F238E27FC236}">
                <a16:creationId xmlns:a16="http://schemas.microsoft.com/office/drawing/2014/main" id="{B88638DF-6F3D-5A6D-41DF-063794180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-101065"/>
            <a:ext cx="2316481" cy="1704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🌽 - Wiktionary, the free dictionary">
            <a:extLst>
              <a:ext uri="{FF2B5EF4-FFF2-40B4-BE49-F238E27FC236}">
                <a16:creationId xmlns:a16="http://schemas.microsoft.com/office/drawing/2014/main" id="{C13A5660-F5AC-4613-253F-F49493AE6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998352">
            <a:off x="-2761496" y="3993358"/>
            <a:ext cx="2687667" cy="2687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How to Draw Wheat - Really Easy Drawing Tutorial">
            <a:extLst>
              <a:ext uri="{FF2B5EF4-FFF2-40B4-BE49-F238E27FC236}">
                <a16:creationId xmlns:a16="http://schemas.microsoft.com/office/drawing/2014/main" id="{7CE0A0BD-2D52-063C-23EB-C660F3EE2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1909">
            <a:off x="4634690" y="6852694"/>
            <a:ext cx="2234664" cy="222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F53D79DD-A573-BF98-6618-A8C6B6F3F689}"/>
              </a:ext>
            </a:extLst>
          </p:cNvPr>
          <p:cNvSpPr/>
          <p:nvPr/>
        </p:nvSpPr>
        <p:spPr>
          <a:xfrm>
            <a:off x="12487717" y="1638748"/>
            <a:ext cx="2332357" cy="2268124"/>
          </a:xfrm>
          <a:prstGeom prst="flowChartConnector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8" descr="A green plant sprouting from a brown seed Clip Art Image - ClipSafari">
            <a:extLst>
              <a:ext uri="{FF2B5EF4-FFF2-40B4-BE49-F238E27FC236}">
                <a16:creationId xmlns:a16="http://schemas.microsoft.com/office/drawing/2014/main" id="{9E3D59F7-E2CB-F61A-BA19-E20D9815F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21747">
            <a:off x="2193648" y="7437028"/>
            <a:ext cx="2428240" cy="2428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80B4DB-7425-D550-393D-76F3BE76132F}"/>
              </a:ext>
            </a:extLst>
          </p:cNvPr>
          <p:cNvSpPr txBox="1"/>
          <p:nvPr/>
        </p:nvSpPr>
        <p:spPr>
          <a:xfrm>
            <a:off x="3841769" y="8086328"/>
            <a:ext cx="41020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By </a:t>
            </a:r>
          </a:p>
          <a:p>
            <a:pPr algn="ctr"/>
            <a:r>
              <a:rPr lang="en-US" sz="2500" dirty="0"/>
              <a:t>PRANSHU PATEL (22CE095)</a:t>
            </a:r>
          </a:p>
          <a:p>
            <a:pPr algn="ctr"/>
            <a:r>
              <a:rPr lang="en-US" sz="2500" dirty="0"/>
              <a:t>SUJAL PATEL(22CE100)</a:t>
            </a:r>
          </a:p>
          <a:p>
            <a:pPr algn="ctr"/>
            <a:r>
              <a:rPr lang="en-US" sz="2500" dirty="0"/>
              <a:t>OHM RATHOD(22CE110)</a:t>
            </a:r>
            <a:endParaRPr lang="en-IN" sz="2500" dirty="0"/>
          </a:p>
        </p:txBody>
      </p:sp>
    </p:spTree>
    <p:extLst>
      <p:ext uri="{BB962C8B-B14F-4D97-AF65-F5344CB8AC3E}">
        <p14:creationId xmlns:p14="http://schemas.microsoft.com/office/powerpoint/2010/main" val="3178200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19;p32">
            <a:extLst>
              <a:ext uri="{FF2B5EF4-FFF2-40B4-BE49-F238E27FC236}">
                <a16:creationId xmlns:a16="http://schemas.microsoft.com/office/drawing/2014/main" id="{E76FEBEB-62CC-7BEC-5A83-05406A7B6B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32918" y="2899650"/>
            <a:ext cx="5326163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 b="1" dirty="0">
                <a:latin typeface="+mn-lt"/>
              </a:rPr>
              <a:t>Thank you</a:t>
            </a:r>
            <a:endParaRPr sz="90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99934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itle 1">
            <a:extLst>
              <a:ext uri="{FF2B5EF4-FFF2-40B4-BE49-F238E27FC236}">
                <a16:creationId xmlns:a16="http://schemas.microsoft.com/office/drawing/2014/main" id="{2C22A73A-3360-C8FB-CA11-67B816F1A3CE}"/>
              </a:ext>
            </a:extLst>
          </p:cNvPr>
          <p:cNvSpPr txBox="1">
            <a:spLocks/>
          </p:cNvSpPr>
          <p:nvPr/>
        </p:nvSpPr>
        <p:spPr>
          <a:xfrm>
            <a:off x="2447338" y="2103463"/>
            <a:ext cx="6830012" cy="1422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600" b="1" dirty="0">
                <a:solidFill>
                  <a:srgbClr val="92D050"/>
                </a:solidFill>
                <a:latin typeface="+mn-lt"/>
              </a:rPr>
              <a:t>G</a:t>
            </a:r>
            <a:r>
              <a:rPr lang="en-US" sz="7000" b="1" dirty="0">
                <a:solidFill>
                  <a:schemeClr val="accent1"/>
                </a:solidFill>
                <a:latin typeface="+mn-lt"/>
              </a:rPr>
              <a:t>reen</a:t>
            </a:r>
            <a:r>
              <a:rPr lang="en-US" sz="7000" b="1" dirty="0">
                <a:solidFill>
                  <a:srgbClr val="0070C0"/>
                </a:solidFill>
                <a:latin typeface="+mn-lt"/>
              </a:rPr>
              <a:t> </a:t>
            </a:r>
            <a:r>
              <a:rPr lang="en-US" sz="7600" b="1" dirty="0">
                <a:solidFill>
                  <a:srgbClr val="92D050"/>
                </a:solidFill>
                <a:latin typeface="+mn-lt"/>
              </a:rPr>
              <a:t>F</a:t>
            </a:r>
            <a:r>
              <a:rPr lang="en-US" sz="7000" b="1" dirty="0">
                <a:solidFill>
                  <a:schemeClr val="accent1"/>
                </a:solidFill>
                <a:latin typeface="+mn-lt"/>
              </a:rPr>
              <a:t>ield</a:t>
            </a:r>
            <a:r>
              <a:rPr lang="en-US" sz="7000" b="1" dirty="0">
                <a:solidFill>
                  <a:srgbClr val="0070C0"/>
                </a:solidFill>
                <a:latin typeface="+mn-lt"/>
              </a:rPr>
              <a:t> </a:t>
            </a:r>
            <a:r>
              <a:rPr lang="en-US" sz="7600" b="1" dirty="0">
                <a:solidFill>
                  <a:srgbClr val="92D050"/>
                </a:solidFill>
                <a:latin typeface="+mn-lt"/>
              </a:rPr>
              <a:t>M</a:t>
            </a:r>
            <a:r>
              <a:rPr lang="en-US" sz="7000" b="1" dirty="0">
                <a:solidFill>
                  <a:schemeClr val="accent1"/>
                </a:solidFill>
                <a:latin typeface="+mn-lt"/>
              </a:rPr>
              <a:t>achinery</a:t>
            </a:r>
            <a:endParaRPr lang="en-IN" sz="7000" b="1" dirty="0">
              <a:solidFill>
                <a:schemeClr val="accent1"/>
              </a:solidFill>
              <a:latin typeface="+mn-lt"/>
            </a:endParaRPr>
          </a:p>
        </p:txBody>
      </p:sp>
      <p:grpSp>
        <p:nvGrpSpPr>
          <p:cNvPr id="263" name="Group 3">
            <a:extLst>
              <a:ext uri="{FF2B5EF4-FFF2-40B4-BE49-F238E27FC236}">
                <a16:creationId xmlns:a16="http://schemas.microsoft.com/office/drawing/2014/main" id="{D84B6A93-6DC0-0EE0-428B-7F2ADA72A53B}"/>
              </a:ext>
            </a:extLst>
          </p:cNvPr>
          <p:cNvGrpSpPr/>
          <p:nvPr/>
        </p:nvGrpSpPr>
        <p:grpSpPr>
          <a:xfrm>
            <a:off x="2644766" y="5766139"/>
            <a:ext cx="2568348" cy="2570366"/>
            <a:chOff x="0" y="0"/>
            <a:chExt cx="812800" cy="812800"/>
          </a:xfrm>
        </p:grpSpPr>
        <p:sp>
          <p:nvSpPr>
            <p:cNvPr id="264" name="Freeform 4">
              <a:extLst>
                <a:ext uri="{FF2B5EF4-FFF2-40B4-BE49-F238E27FC236}">
                  <a16:creationId xmlns:a16="http://schemas.microsoft.com/office/drawing/2014/main" id="{3BDB8963-3E85-B326-BC67-EF875D99E48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45EE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65" name="TextBox 5">
              <a:extLst>
                <a:ext uri="{FF2B5EF4-FFF2-40B4-BE49-F238E27FC236}">
                  <a16:creationId xmlns:a16="http://schemas.microsoft.com/office/drawing/2014/main" id="{0EDF3C4C-148A-F158-A064-4AF43186DD24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6" name="Group 9">
            <a:extLst>
              <a:ext uri="{FF2B5EF4-FFF2-40B4-BE49-F238E27FC236}">
                <a16:creationId xmlns:a16="http://schemas.microsoft.com/office/drawing/2014/main" id="{E3506DF2-F278-AFEB-1515-A578ED58CE0D}"/>
              </a:ext>
            </a:extLst>
          </p:cNvPr>
          <p:cNvGrpSpPr/>
          <p:nvPr/>
        </p:nvGrpSpPr>
        <p:grpSpPr>
          <a:xfrm>
            <a:off x="11231051" y="5766139"/>
            <a:ext cx="2568348" cy="2570366"/>
            <a:chOff x="0" y="0"/>
            <a:chExt cx="812800" cy="812800"/>
          </a:xfrm>
        </p:grpSpPr>
        <p:sp>
          <p:nvSpPr>
            <p:cNvPr id="267" name="Freeform 10">
              <a:extLst>
                <a:ext uri="{FF2B5EF4-FFF2-40B4-BE49-F238E27FC236}">
                  <a16:creationId xmlns:a16="http://schemas.microsoft.com/office/drawing/2014/main" id="{D627DB1D-A1B6-2697-99C9-54044F266AC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C853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68" name="TextBox 11">
              <a:extLst>
                <a:ext uri="{FF2B5EF4-FFF2-40B4-BE49-F238E27FC236}">
                  <a16:creationId xmlns:a16="http://schemas.microsoft.com/office/drawing/2014/main" id="{D1408960-CEC1-4D0D-0EFD-5BBB5701B6C3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9" name="Freeform 15">
            <a:extLst>
              <a:ext uri="{FF2B5EF4-FFF2-40B4-BE49-F238E27FC236}">
                <a16:creationId xmlns:a16="http://schemas.microsoft.com/office/drawing/2014/main" id="{D2DD5960-BD8A-C1CE-1BCD-ADFB2BA1242E}"/>
              </a:ext>
            </a:extLst>
          </p:cNvPr>
          <p:cNvSpPr/>
          <p:nvPr/>
        </p:nvSpPr>
        <p:spPr>
          <a:xfrm>
            <a:off x="6420187" y="378751"/>
            <a:ext cx="1410828" cy="802224"/>
          </a:xfrm>
          <a:custGeom>
            <a:avLst/>
            <a:gdLst/>
            <a:ahLst/>
            <a:cxnLst/>
            <a:rect l="l" t="t" r="r" b="b"/>
            <a:pathLst>
              <a:path w="2423873" h="1516022">
                <a:moveTo>
                  <a:pt x="0" y="0"/>
                </a:moveTo>
                <a:lnTo>
                  <a:pt x="2423873" y="0"/>
                </a:lnTo>
                <a:lnTo>
                  <a:pt x="2423873" y="1516022"/>
                </a:lnTo>
                <a:lnTo>
                  <a:pt x="0" y="15160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70" name="object 2">
            <a:extLst>
              <a:ext uri="{FF2B5EF4-FFF2-40B4-BE49-F238E27FC236}">
                <a16:creationId xmlns:a16="http://schemas.microsoft.com/office/drawing/2014/main" id="{47326313-667A-9303-DE14-61FD5458A589}"/>
              </a:ext>
            </a:extLst>
          </p:cNvPr>
          <p:cNvSpPr/>
          <p:nvPr/>
        </p:nvSpPr>
        <p:spPr>
          <a:xfrm>
            <a:off x="-27845" y="6527796"/>
            <a:ext cx="3024554" cy="647894"/>
          </a:xfrm>
          <a:custGeom>
            <a:avLst/>
            <a:gdLst/>
            <a:ahLst/>
            <a:cxnLst/>
            <a:rect l="l" t="t" r="r" b="b"/>
            <a:pathLst>
              <a:path w="1892300" h="440055">
                <a:moveTo>
                  <a:pt x="0" y="439737"/>
                </a:moveTo>
                <a:lnTo>
                  <a:pt x="1892300" y="439737"/>
                </a:lnTo>
                <a:lnTo>
                  <a:pt x="1892300" y="0"/>
                </a:lnTo>
                <a:lnTo>
                  <a:pt x="0" y="0"/>
                </a:lnTo>
                <a:lnTo>
                  <a:pt x="0" y="439737"/>
                </a:lnTo>
                <a:close/>
              </a:path>
            </a:pathLst>
          </a:custGeom>
          <a:solidFill>
            <a:srgbClr val="009EF3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1" name="object 3">
            <a:extLst>
              <a:ext uri="{FF2B5EF4-FFF2-40B4-BE49-F238E27FC236}">
                <a16:creationId xmlns:a16="http://schemas.microsoft.com/office/drawing/2014/main" id="{7A032E96-893A-A50B-8108-31BF31E29541}"/>
              </a:ext>
            </a:extLst>
          </p:cNvPr>
          <p:cNvSpPr/>
          <p:nvPr/>
        </p:nvSpPr>
        <p:spPr>
          <a:xfrm>
            <a:off x="9012349" y="6527797"/>
            <a:ext cx="3151804" cy="619760"/>
          </a:xfrm>
          <a:custGeom>
            <a:avLst/>
            <a:gdLst/>
            <a:ahLst/>
            <a:cxnLst/>
            <a:rect l="l" t="t" r="r" b="b"/>
            <a:pathLst>
              <a:path w="1883409" h="440055">
                <a:moveTo>
                  <a:pt x="0" y="0"/>
                </a:moveTo>
                <a:lnTo>
                  <a:pt x="0" y="439737"/>
                </a:lnTo>
                <a:lnTo>
                  <a:pt x="1883155" y="439737"/>
                </a:lnTo>
                <a:lnTo>
                  <a:pt x="1883155" y="0"/>
                </a:lnTo>
                <a:lnTo>
                  <a:pt x="0" y="0"/>
                </a:lnTo>
                <a:close/>
              </a:path>
            </a:pathLst>
          </a:custGeom>
          <a:solidFill>
            <a:srgbClr val="FF82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2" name="object 2">
            <a:extLst>
              <a:ext uri="{FF2B5EF4-FFF2-40B4-BE49-F238E27FC236}">
                <a16:creationId xmlns:a16="http://schemas.microsoft.com/office/drawing/2014/main" id="{1B73F501-9F5B-1D10-963F-0806C12FD473}"/>
              </a:ext>
            </a:extLst>
          </p:cNvPr>
          <p:cNvSpPr/>
          <p:nvPr/>
        </p:nvSpPr>
        <p:spPr>
          <a:xfrm>
            <a:off x="2963241" y="6527796"/>
            <a:ext cx="3024554" cy="647894"/>
          </a:xfrm>
          <a:custGeom>
            <a:avLst/>
            <a:gdLst/>
            <a:ahLst/>
            <a:cxnLst/>
            <a:rect l="l" t="t" r="r" b="b"/>
            <a:pathLst>
              <a:path w="1892300" h="440055">
                <a:moveTo>
                  <a:pt x="0" y="439737"/>
                </a:moveTo>
                <a:lnTo>
                  <a:pt x="1892300" y="439737"/>
                </a:lnTo>
                <a:lnTo>
                  <a:pt x="1892300" y="0"/>
                </a:lnTo>
                <a:lnTo>
                  <a:pt x="0" y="0"/>
                </a:lnTo>
                <a:lnTo>
                  <a:pt x="0" y="439737"/>
                </a:lnTo>
                <a:close/>
              </a:path>
            </a:pathLst>
          </a:custGeom>
          <a:solidFill>
            <a:srgbClr val="FFB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73" name="object 2">
            <a:extLst>
              <a:ext uri="{FF2B5EF4-FFF2-40B4-BE49-F238E27FC236}">
                <a16:creationId xmlns:a16="http://schemas.microsoft.com/office/drawing/2014/main" id="{F54DD90D-AFAD-CC48-715C-8784A0B8E7DB}"/>
              </a:ext>
            </a:extLst>
          </p:cNvPr>
          <p:cNvSpPr/>
          <p:nvPr/>
        </p:nvSpPr>
        <p:spPr>
          <a:xfrm>
            <a:off x="5987795" y="6527796"/>
            <a:ext cx="3024554" cy="647894"/>
          </a:xfrm>
          <a:custGeom>
            <a:avLst/>
            <a:gdLst/>
            <a:ahLst/>
            <a:cxnLst/>
            <a:rect l="l" t="t" r="r" b="b"/>
            <a:pathLst>
              <a:path w="1892300" h="440055">
                <a:moveTo>
                  <a:pt x="0" y="439737"/>
                </a:moveTo>
                <a:lnTo>
                  <a:pt x="1892300" y="439737"/>
                </a:lnTo>
                <a:lnTo>
                  <a:pt x="1892300" y="0"/>
                </a:lnTo>
                <a:lnTo>
                  <a:pt x="0" y="0"/>
                </a:lnTo>
                <a:lnTo>
                  <a:pt x="0" y="439737"/>
                </a:lnTo>
                <a:close/>
              </a:path>
            </a:pathLst>
          </a:custGeom>
          <a:solidFill>
            <a:srgbClr val="FFA1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278" name="Group 6">
            <a:extLst>
              <a:ext uri="{FF2B5EF4-FFF2-40B4-BE49-F238E27FC236}">
                <a16:creationId xmlns:a16="http://schemas.microsoft.com/office/drawing/2014/main" id="{31F86CB2-772B-655C-1718-74C78DB887E7}"/>
              </a:ext>
            </a:extLst>
          </p:cNvPr>
          <p:cNvGrpSpPr/>
          <p:nvPr/>
        </p:nvGrpSpPr>
        <p:grpSpPr>
          <a:xfrm>
            <a:off x="-433800" y="3018705"/>
            <a:ext cx="681586" cy="681586"/>
            <a:chOff x="0" y="0"/>
            <a:chExt cx="812800" cy="812800"/>
          </a:xfrm>
        </p:grpSpPr>
        <p:sp>
          <p:nvSpPr>
            <p:cNvPr id="280" name="Freeform 7">
              <a:extLst>
                <a:ext uri="{FF2B5EF4-FFF2-40B4-BE49-F238E27FC236}">
                  <a16:creationId xmlns:a16="http://schemas.microsoft.com/office/drawing/2014/main" id="{097115FC-00E7-4DE1-2A99-12F1E6A3D16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7354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81" name="TextBox 8">
              <a:extLst>
                <a:ext uri="{FF2B5EF4-FFF2-40B4-BE49-F238E27FC236}">
                  <a16:creationId xmlns:a16="http://schemas.microsoft.com/office/drawing/2014/main" id="{2F9C95B0-2CAF-8243-25BD-29E385CB1883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3" name="Group 12">
            <a:extLst>
              <a:ext uri="{FF2B5EF4-FFF2-40B4-BE49-F238E27FC236}">
                <a16:creationId xmlns:a16="http://schemas.microsoft.com/office/drawing/2014/main" id="{E8C74B27-658B-6261-52D7-49739FC347BA}"/>
              </a:ext>
            </a:extLst>
          </p:cNvPr>
          <p:cNvGrpSpPr/>
          <p:nvPr/>
        </p:nvGrpSpPr>
        <p:grpSpPr>
          <a:xfrm>
            <a:off x="11760573" y="1925793"/>
            <a:ext cx="802223" cy="802223"/>
            <a:chOff x="0" y="0"/>
            <a:chExt cx="812800" cy="812800"/>
          </a:xfrm>
        </p:grpSpPr>
        <p:sp>
          <p:nvSpPr>
            <p:cNvPr id="285" name="Freeform 13">
              <a:extLst>
                <a:ext uri="{FF2B5EF4-FFF2-40B4-BE49-F238E27FC236}">
                  <a16:creationId xmlns:a16="http://schemas.microsoft.com/office/drawing/2014/main" id="{3413EE85-3D97-793E-CD10-36B4CBC2DCA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45EE9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86" name="TextBox 14">
              <a:extLst>
                <a:ext uri="{FF2B5EF4-FFF2-40B4-BE49-F238E27FC236}">
                  <a16:creationId xmlns:a16="http://schemas.microsoft.com/office/drawing/2014/main" id="{F215C84B-14F7-03C4-E7BF-69FDD9CB8B8C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294" name="Picture 2" descr="List of Institutes - View Details">
            <a:extLst>
              <a:ext uri="{FF2B5EF4-FFF2-40B4-BE49-F238E27FC236}">
                <a16:creationId xmlns:a16="http://schemas.microsoft.com/office/drawing/2014/main" id="{A306314D-3550-CC8D-0F82-AD59DD815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3800" y="-430885"/>
            <a:ext cx="2316480" cy="2316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5" name="Picture 4" descr="CSPIT | Charusat University | Best Engineering College in Gujarat">
            <a:extLst>
              <a:ext uri="{FF2B5EF4-FFF2-40B4-BE49-F238E27FC236}">
                <a16:creationId xmlns:a16="http://schemas.microsoft.com/office/drawing/2014/main" id="{745800FA-A3CE-D2FA-359B-3EDF228BA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6315" y="-100081"/>
            <a:ext cx="2316481" cy="1704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6" name="TextBox 295">
            <a:extLst>
              <a:ext uri="{FF2B5EF4-FFF2-40B4-BE49-F238E27FC236}">
                <a16:creationId xmlns:a16="http://schemas.microsoft.com/office/drawing/2014/main" id="{C784BC07-6071-1B19-20BA-0CF82285E360}"/>
              </a:ext>
            </a:extLst>
          </p:cNvPr>
          <p:cNvSpPr txBox="1"/>
          <p:nvPr/>
        </p:nvSpPr>
        <p:spPr>
          <a:xfrm>
            <a:off x="4207529" y="3775210"/>
            <a:ext cx="41020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By </a:t>
            </a:r>
          </a:p>
          <a:p>
            <a:pPr algn="ctr"/>
            <a:r>
              <a:rPr lang="en-US" sz="2500" dirty="0"/>
              <a:t>PRANSHU PATEL (22CE095)</a:t>
            </a:r>
          </a:p>
          <a:p>
            <a:pPr algn="ctr"/>
            <a:r>
              <a:rPr lang="en-US" sz="2500" dirty="0"/>
              <a:t>SUJAL PATEL(22CE100)</a:t>
            </a:r>
          </a:p>
          <a:p>
            <a:pPr algn="ctr"/>
            <a:r>
              <a:rPr lang="en-US" sz="2500" dirty="0"/>
              <a:t>OHM RATHOD(22CE110)</a:t>
            </a:r>
            <a:endParaRPr lang="en-IN" sz="25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2B55EC1-BADB-5A75-4D64-0E48E1C5A7D0}"/>
              </a:ext>
            </a:extLst>
          </p:cNvPr>
          <p:cNvGrpSpPr/>
          <p:nvPr/>
        </p:nvGrpSpPr>
        <p:grpSpPr>
          <a:xfrm>
            <a:off x="-5145710" y="296468"/>
            <a:ext cx="5003451" cy="861774"/>
            <a:chOff x="2427998" y="7778187"/>
            <a:chExt cx="3460358" cy="95418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4520AAAC-BF38-CD91-30DF-FEC4F8F8934F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solidFill>
              <a:srgbClr val="FF82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759E2E8-E4B4-41AD-144B-E8B90C84DAAF}"/>
                </a:ext>
              </a:extLst>
            </p:cNvPr>
            <p:cNvSpPr txBox="1"/>
            <p:nvPr/>
          </p:nvSpPr>
          <p:spPr>
            <a:xfrm>
              <a:off x="4296242" y="7778187"/>
              <a:ext cx="1012165" cy="9541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b="1" dirty="0">
                  <a:solidFill>
                    <a:schemeClr val="bg1"/>
                  </a:solidFill>
                </a:rPr>
                <a:t>AIM</a:t>
              </a:r>
            </a:p>
          </p:txBody>
        </p:sp>
      </p:grpSp>
      <p:pic>
        <p:nvPicPr>
          <p:cNvPr id="1026" name="Picture 2" descr="🌽 - Wiktionary, the free dictionary">
            <a:extLst>
              <a:ext uri="{FF2B5EF4-FFF2-40B4-BE49-F238E27FC236}">
                <a16:creationId xmlns:a16="http://schemas.microsoft.com/office/drawing/2014/main" id="{C1352181-AC93-3783-B1BB-BA5DB8C6A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915" y="3933685"/>
            <a:ext cx="2687667" cy="2687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986F7412-76B6-78BC-6F4B-9C51DCA8A685}"/>
              </a:ext>
            </a:extLst>
          </p:cNvPr>
          <p:cNvSpPr/>
          <p:nvPr/>
        </p:nvSpPr>
        <p:spPr>
          <a:xfrm>
            <a:off x="9012349" y="3498015"/>
            <a:ext cx="2332357" cy="2268124"/>
          </a:xfrm>
          <a:prstGeom prst="flowChartConnector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30" name="Picture 6" descr="How to Draw Wheat - Really Easy Drawing Tutorial">
            <a:extLst>
              <a:ext uri="{FF2B5EF4-FFF2-40B4-BE49-F238E27FC236}">
                <a16:creationId xmlns:a16="http://schemas.microsoft.com/office/drawing/2014/main" id="{C22ECF75-7CDA-527C-F8FF-FCCECA370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1174">
            <a:off x="9035894" y="3768265"/>
            <a:ext cx="2234664" cy="222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 green plant sprouting from a brown seed Clip Art Image - ClipSafari">
            <a:extLst>
              <a:ext uri="{FF2B5EF4-FFF2-40B4-BE49-F238E27FC236}">
                <a16:creationId xmlns:a16="http://schemas.microsoft.com/office/drawing/2014/main" id="{BED30E83-BBC7-516D-F3AC-41DCB0092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291" y="5046712"/>
            <a:ext cx="2428240" cy="2428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3AF072-BA30-7FA8-FC47-BF214929018A}"/>
              </a:ext>
            </a:extLst>
          </p:cNvPr>
          <p:cNvSpPr txBox="1"/>
          <p:nvPr/>
        </p:nvSpPr>
        <p:spPr>
          <a:xfrm>
            <a:off x="724440" y="10060646"/>
            <a:ext cx="102636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dirty="0"/>
              <a:t>The aim of GFM is to provide a user-friendly platform for farmers to easily rent farming equipment, facilitating efficient agricultural operations and increasing productivity.</a:t>
            </a:r>
          </a:p>
        </p:txBody>
      </p:sp>
    </p:spTree>
    <p:extLst>
      <p:ext uri="{BB962C8B-B14F-4D97-AF65-F5344CB8AC3E}">
        <p14:creationId xmlns:p14="http://schemas.microsoft.com/office/powerpoint/2010/main" val="3298054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3E4CD7C-63D4-535B-88B3-5B941103E5C4}"/>
              </a:ext>
            </a:extLst>
          </p:cNvPr>
          <p:cNvGrpSpPr/>
          <p:nvPr/>
        </p:nvGrpSpPr>
        <p:grpSpPr>
          <a:xfrm>
            <a:off x="-1166327" y="270591"/>
            <a:ext cx="5003451" cy="861774"/>
            <a:chOff x="2427998" y="7778187"/>
            <a:chExt cx="3460358" cy="95418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5719BFC3-EC75-8361-024A-6034B4EE8AB2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solidFill>
              <a:srgbClr val="FF82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79BC057-119A-4B17-9C0A-5BAB801F0D6D}"/>
                </a:ext>
              </a:extLst>
            </p:cNvPr>
            <p:cNvSpPr txBox="1"/>
            <p:nvPr/>
          </p:nvSpPr>
          <p:spPr>
            <a:xfrm>
              <a:off x="4296242" y="7778187"/>
              <a:ext cx="1012165" cy="9541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b="1" dirty="0">
                  <a:solidFill>
                    <a:schemeClr val="bg1"/>
                  </a:solidFill>
                </a:rPr>
                <a:t>AIM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9961D53-F638-5BE0-2DB3-A26A42117862}"/>
              </a:ext>
            </a:extLst>
          </p:cNvPr>
          <p:cNvSpPr txBox="1"/>
          <p:nvPr/>
        </p:nvSpPr>
        <p:spPr>
          <a:xfrm>
            <a:off x="964163" y="2151727"/>
            <a:ext cx="102636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dirty="0"/>
              <a:t>The aim of GFM is to provide a user-friendly platform for farmers to easily rent farming equipment, facilitating efficient agricultural operations and increasing productivity.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F5AADFC-34D5-08BC-840B-F39412606D27}"/>
              </a:ext>
            </a:extLst>
          </p:cNvPr>
          <p:cNvGrpSpPr/>
          <p:nvPr/>
        </p:nvGrpSpPr>
        <p:grpSpPr>
          <a:xfrm>
            <a:off x="-8787663" y="287218"/>
            <a:ext cx="8137002" cy="861774"/>
            <a:chOff x="2427998" y="7776885"/>
            <a:chExt cx="3460358" cy="954186"/>
          </a:xfrm>
          <a:solidFill>
            <a:srgbClr val="00B0F0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91DAC2B-1CBE-F9E9-DCD8-DA401BAF1AE0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B28F1ED-3ACA-8783-C65E-A6731D6B0E6D}"/>
                </a:ext>
              </a:extLst>
            </p:cNvPr>
            <p:cNvSpPr txBox="1"/>
            <p:nvPr/>
          </p:nvSpPr>
          <p:spPr>
            <a:xfrm>
              <a:off x="3351071" y="7776885"/>
              <a:ext cx="2299375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TECHNOLOGY USED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79984BE-A777-43BC-10D3-0F1E86B56AD0}"/>
              </a:ext>
            </a:extLst>
          </p:cNvPr>
          <p:cNvSpPr txBox="1"/>
          <p:nvPr/>
        </p:nvSpPr>
        <p:spPr>
          <a:xfrm>
            <a:off x="13402102" y="5130285"/>
            <a:ext cx="465534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dirty="0"/>
              <a:t>FRONT-END</a:t>
            </a:r>
          </a:p>
          <a:p>
            <a:r>
              <a:rPr lang="en-US" sz="4000" b="1" dirty="0"/>
              <a:t>		</a:t>
            </a:r>
            <a:r>
              <a:rPr lang="en-US" sz="3500" b="1" dirty="0"/>
              <a:t>HTML</a:t>
            </a:r>
          </a:p>
          <a:p>
            <a:r>
              <a:rPr lang="en-US" sz="3500" b="1" dirty="0"/>
              <a:t>		CSS</a:t>
            </a:r>
          </a:p>
          <a:p>
            <a:r>
              <a:rPr lang="en-US" sz="3500" b="1" dirty="0"/>
              <a:t>		JAVASCRIPT</a:t>
            </a:r>
            <a:endParaRPr lang="en-IN" sz="3500" b="1" dirty="0"/>
          </a:p>
        </p:txBody>
      </p:sp>
      <p:sp>
        <p:nvSpPr>
          <p:cNvPr id="20" name="object 2">
            <a:extLst>
              <a:ext uri="{FF2B5EF4-FFF2-40B4-BE49-F238E27FC236}">
                <a16:creationId xmlns:a16="http://schemas.microsoft.com/office/drawing/2014/main" id="{512708F8-7F18-966F-E68A-E0CE95544E5B}"/>
              </a:ext>
            </a:extLst>
          </p:cNvPr>
          <p:cNvSpPr/>
          <p:nvPr/>
        </p:nvSpPr>
        <p:spPr>
          <a:xfrm>
            <a:off x="80360" y="6954249"/>
            <a:ext cx="3024554" cy="647894"/>
          </a:xfrm>
          <a:custGeom>
            <a:avLst/>
            <a:gdLst/>
            <a:ahLst/>
            <a:cxnLst/>
            <a:rect l="l" t="t" r="r" b="b"/>
            <a:pathLst>
              <a:path w="1892300" h="440055">
                <a:moveTo>
                  <a:pt x="0" y="439737"/>
                </a:moveTo>
                <a:lnTo>
                  <a:pt x="1892300" y="439737"/>
                </a:lnTo>
                <a:lnTo>
                  <a:pt x="1892300" y="0"/>
                </a:lnTo>
                <a:lnTo>
                  <a:pt x="0" y="0"/>
                </a:lnTo>
                <a:lnTo>
                  <a:pt x="0" y="439737"/>
                </a:lnTo>
                <a:close/>
              </a:path>
            </a:pathLst>
          </a:custGeom>
          <a:solidFill>
            <a:srgbClr val="009EF3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object 3">
            <a:extLst>
              <a:ext uri="{FF2B5EF4-FFF2-40B4-BE49-F238E27FC236}">
                <a16:creationId xmlns:a16="http://schemas.microsoft.com/office/drawing/2014/main" id="{C22554B2-3A70-7F10-695A-98CF6C62138E}"/>
              </a:ext>
            </a:extLst>
          </p:cNvPr>
          <p:cNvSpPr/>
          <p:nvPr/>
        </p:nvSpPr>
        <p:spPr>
          <a:xfrm>
            <a:off x="9120554" y="6954250"/>
            <a:ext cx="3151804" cy="619760"/>
          </a:xfrm>
          <a:custGeom>
            <a:avLst/>
            <a:gdLst/>
            <a:ahLst/>
            <a:cxnLst/>
            <a:rect l="l" t="t" r="r" b="b"/>
            <a:pathLst>
              <a:path w="1883409" h="440055">
                <a:moveTo>
                  <a:pt x="0" y="0"/>
                </a:moveTo>
                <a:lnTo>
                  <a:pt x="0" y="439737"/>
                </a:lnTo>
                <a:lnTo>
                  <a:pt x="1883155" y="439737"/>
                </a:lnTo>
                <a:lnTo>
                  <a:pt x="1883155" y="0"/>
                </a:lnTo>
                <a:lnTo>
                  <a:pt x="0" y="0"/>
                </a:lnTo>
                <a:close/>
              </a:path>
            </a:pathLst>
          </a:custGeom>
          <a:solidFill>
            <a:srgbClr val="FF82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object 2">
            <a:extLst>
              <a:ext uri="{FF2B5EF4-FFF2-40B4-BE49-F238E27FC236}">
                <a16:creationId xmlns:a16="http://schemas.microsoft.com/office/drawing/2014/main" id="{4A1D76B1-E8DF-4360-9855-77D1FC155195}"/>
              </a:ext>
            </a:extLst>
          </p:cNvPr>
          <p:cNvSpPr/>
          <p:nvPr/>
        </p:nvSpPr>
        <p:spPr>
          <a:xfrm>
            <a:off x="3071446" y="6954249"/>
            <a:ext cx="3024554" cy="647894"/>
          </a:xfrm>
          <a:custGeom>
            <a:avLst/>
            <a:gdLst/>
            <a:ahLst/>
            <a:cxnLst/>
            <a:rect l="l" t="t" r="r" b="b"/>
            <a:pathLst>
              <a:path w="1892300" h="440055">
                <a:moveTo>
                  <a:pt x="0" y="439737"/>
                </a:moveTo>
                <a:lnTo>
                  <a:pt x="1892300" y="439737"/>
                </a:lnTo>
                <a:lnTo>
                  <a:pt x="1892300" y="0"/>
                </a:lnTo>
                <a:lnTo>
                  <a:pt x="0" y="0"/>
                </a:lnTo>
                <a:lnTo>
                  <a:pt x="0" y="439737"/>
                </a:lnTo>
                <a:close/>
              </a:path>
            </a:pathLst>
          </a:custGeom>
          <a:solidFill>
            <a:srgbClr val="FFBF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object 2">
            <a:extLst>
              <a:ext uri="{FF2B5EF4-FFF2-40B4-BE49-F238E27FC236}">
                <a16:creationId xmlns:a16="http://schemas.microsoft.com/office/drawing/2014/main" id="{FA711224-2C03-9EEA-4563-51E4C686184E}"/>
              </a:ext>
            </a:extLst>
          </p:cNvPr>
          <p:cNvSpPr/>
          <p:nvPr/>
        </p:nvSpPr>
        <p:spPr>
          <a:xfrm>
            <a:off x="6096000" y="6954249"/>
            <a:ext cx="3024554" cy="647894"/>
          </a:xfrm>
          <a:custGeom>
            <a:avLst/>
            <a:gdLst/>
            <a:ahLst/>
            <a:cxnLst/>
            <a:rect l="l" t="t" r="r" b="b"/>
            <a:pathLst>
              <a:path w="1892300" h="440055">
                <a:moveTo>
                  <a:pt x="0" y="439737"/>
                </a:moveTo>
                <a:lnTo>
                  <a:pt x="1892300" y="439737"/>
                </a:lnTo>
                <a:lnTo>
                  <a:pt x="1892300" y="0"/>
                </a:lnTo>
                <a:lnTo>
                  <a:pt x="0" y="0"/>
                </a:lnTo>
                <a:lnTo>
                  <a:pt x="0" y="439737"/>
                </a:lnTo>
                <a:close/>
              </a:path>
            </a:pathLst>
          </a:custGeom>
          <a:solidFill>
            <a:srgbClr val="FFA1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E6F9CE2C-094D-B019-F5A7-62DE0151B696}"/>
              </a:ext>
            </a:extLst>
          </p:cNvPr>
          <p:cNvSpPr txBox="1">
            <a:spLocks/>
          </p:cNvSpPr>
          <p:nvPr/>
        </p:nvSpPr>
        <p:spPr>
          <a:xfrm>
            <a:off x="2447338" y="-6448479"/>
            <a:ext cx="6830012" cy="1422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600" b="1" dirty="0">
                <a:solidFill>
                  <a:srgbClr val="92D050"/>
                </a:solidFill>
                <a:latin typeface="+mn-lt"/>
              </a:rPr>
              <a:t>G</a:t>
            </a:r>
            <a:r>
              <a:rPr lang="en-US" sz="7000" b="1" dirty="0">
                <a:solidFill>
                  <a:schemeClr val="accent1"/>
                </a:solidFill>
                <a:latin typeface="+mn-lt"/>
              </a:rPr>
              <a:t>reen</a:t>
            </a:r>
            <a:r>
              <a:rPr lang="en-US" sz="7000" b="1" dirty="0">
                <a:solidFill>
                  <a:srgbClr val="0070C0"/>
                </a:solidFill>
                <a:latin typeface="+mn-lt"/>
              </a:rPr>
              <a:t> </a:t>
            </a:r>
            <a:r>
              <a:rPr lang="en-US" sz="7600" b="1" dirty="0">
                <a:solidFill>
                  <a:srgbClr val="92D050"/>
                </a:solidFill>
                <a:latin typeface="+mn-lt"/>
              </a:rPr>
              <a:t>F</a:t>
            </a:r>
            <a:r>
              <a:rPr lang="en-US" sz="7000" b="1" dirty="0">
                <a:solidFill>
                  <a:schemeClr val="accent1"/>
                </a:solidFill>
                <a:latin typeface="+mn-lt"/>
              </a:rPr>
              <a:t>ield</a:t>
            </a:r>
            <a:r>
              <a:rPr lang="en-US" sz="7000" b="1" dirty="0">
                <a:solidFill>
                  <a:srgbClr val="0070C0"/>
                </a:solidFill>
                <a:latin typeface="+mn-lt"/>
              </a:rPr>
              <a:t> </a:t>
            </a:r>
            <a:r>
              <a:rPr lang="en-US" sz="7600" b="1" dirty="0">
                <a:solidFill>
                  <a:srgbClr val="92D050"/>
                </a:solidFill>
                <a:latin typeface="+mn-lt"/>
              </a:rPr>
              <a:t>M</a:t>
            </a:r>
            <a:r>
              <a:rPr lang="en-US" sz="7000" b="1" dirty="0">
                <a:solidFill>
                  <a:schemeClr val="accent1"/>
                </a:solidFill>
                <a:latin typeface="+mn-lt"/>
              </a:rPr>
              <a:t>achinery</a:t>
            </a:r>
            <a:endParaRPr lang="en-IN" sz="7000" b="1" dirty="0">
              <a:solidFill>
                <a:schemeClr val="accent1"/>
              </a:solidFill>
              <a:latin typeface="+mn-lt"/>
            </a:endParaRPr>
          </a:p>
        </p:txBody>
      </p:sp>
      <p:grpSp>
        <p:nvGrpSpPr>
          <p:cNvPr id="34" name="Group 3">
            <a:extLst>
              <a:ext uri="{FF2B5EF4-FFF2-40B4-BE49-F238E27FC236}">
                <a16:creationId xmlns:a16="http://schemas.microsoft.com/office/drawing/2014/main" id="{52E56914-5BFC-0DA4-D962-89726468ABC3}"/>
              </a:ext>
            </a:extLst>
          </p:cNvPr>
          <p:cNvGrpSpPr/>
          <p:nvPr/>
        </p:nvGrpSpPr>
        <p:grpSpPr>
          <a:xfrm>
            <a:off x="2644766" y="-2785803"/>
            <a:ext cx="2568348" cy="2570366"/>
            <a:chOff x="0" y="0"/>
            <a:chExt cx="812800" cy="812800"/>
          </a:xfrm>
        </p:grpSpPr>
        <p:sp>
          <p:nvSpPr>
            <p:cNvPr id="35" name="Freeform 4">
              <a:extLst>
                <a:ext uri="{FF2B5EF4-FFF2-40B4-BE49-F238E27FC236}">
                  <a16:creationId xmlns:a16="http://schemas.microsoft.com/office/drawing/2014/main" id="{87E72988-120A-7D3B-9EDD-31692DE96DF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45EE9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TextBox 5">
              <a:extLst>
                <a:ext uri="{FF2B5EF4-FFF2-40B4-BE49-F238E27FC236}">
                  <a16:creationId xmlns:a16="http://schemas.microsoft.com/office/drawing/2014/main" id="{05197E37-9708-624E-CD1C-99CFB8FDAB58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7" name="Group 9">
            <a:extLst>
              <a:ext uri="{FF2B5EF4-FFF2-40B4-BE49-F238E27FC236}">
                <a16:creationId xmlns:a16="http://schemas.microsoft.com/office/drawing/2014/main" id="{AF881F43-A225-C79E-6368-B5A0298ABB9B}"/>
              </a:ext>
            </a:extLst>
          </p:cNvPr>
          <p:cNvGrpSpPr/>
          <p:nvPr/>
        </p:nvGrpSpPr>
        <p:grpSpPr>
          <a:xfrm>
            <a:off x="11231051" y="-2785803"/>
            <a:ext cx="2568348" cy="2570366"/>
            <a:chOff x="0" y="0"/>
            <a:chExt cx="812800" cy="812800"/>
          </a:xfrm>
        </p:grpSpPr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F138F097-F04B-6C62-7320-37B2FFE0D53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C853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39" name="TextBox 11">
              <a:extLst>
                <a:ext uri="{FF2B5EF4-FFF2-40B4-BE49-F238E27FC236}">
                  <a16:creationId xmlns:a16="http://schemas.microsoft.com/office/drawing/2014/main" id="{9462FC60-27EA-0E9F-49E1-543CA677B39D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0" name="Freeform 15">
            <a:extLst>
              <a:ext uri="{FF2B5EF4-FFF2-40B4-BE49-F238E27FC236}">
                <a16:creationId xmlns:a16="http://schemas.microsoft.com/office/drawing/2014/main" id="{4B6D2874-3AC8-A8C2-444A-D0BAB800B55E}"/>
              </a:ext>
            </a:extLst>
          </p:cNvPr>
          <p:cNvSpPr/>
          <p:nvPr/>
        </p:nvSpPr>
        <p:spPr>
          <a:xfrm>
            <a:off x="6420187" y="-8173191"/>
            <a:ext cx="1410828" cy="802224"/>
          </a:xfrm>
          <a:custGeom>
            <a:avLst/>
            <a:gdLst/>
            <a:ahLst/>
            <a:cxnLst/>
            <a:rect l="l" t="t" r="r" b="b"/>
            <a:pathLst>
              <a:path w="2423873" h="1516022">
                <a:moveTo>
                  <a:pt x="0" y="0"/>
                </a:moveTo>
                <a:lnTo>
                  <a:pt x="2423873" y="0"/>
                </a:lnTo>
                <a:lnTo>
                  <a:pt x="2423873" y="1516022"/>
                </a:lnTo>
                <a:lnTo>
                  <a:pt x="0" y="15160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5" name="Group 6">
            <a:extLst>
              <a:ext uri="{FF2B5EF4-FFF2-40B4-BE49-F238E27FC236}">
                <a16:creationId xmlns:a16="http://schemas.microsoft.com/office/drawing/2014/main" id="{5314ABA0-18FD-B04F-91C1-18BA6138D80A}"/>
              </a:ext>
            </a:extLst>
          </p:cNvPr>
          <p:cNvGrpSpPr/>
          <p:nvPr/>
        </p:nvGrpSpPr>
        <p:grpSpPr>
          <a:xfrm>
            <a:off x="-433800" y="-5533237"/>
            <a:ext cx="681586" cy="681586"/>
            <a:chOff x="0" y="0"/>
            <a:chExt cx="812800" cy="812800"/>
          </a:xfrm>
        </p:grpSpPr>
        <p:sp>
          <p:nvSpPr>
            <p:cNvPr id="46" name="Freeform 7">
              <a:extLst>
                <a:ext uri="{FF2B5EF4-FFF2-40B4-BE49-F238E27FC236}">
                  <a16:creationId xmlns:a16="http://schemas.microsoft.com/office/drawing/2014/main" id="{411EBE44-54F9-2200-92AA-BE2475A04F7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7354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7" name="TextBox 8">
              <a:extLst>
                <a:ext uri="{FF2B5EF4-FFF2-40B4-BE49-F238E27FC236}">
                  <a16:creationId xmlns:a16="http://schemas.microsoft.com/office/drawing/2014/main" id="{342AF65C-B263-AD61-FD9D-85F4BDFFAD3A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8" name="Group 12">
            <a:extLst>
              <a:ext uri="{FF2B5EF4-FFF2-40B4-BE49-F238E27FC236}">
                <a16:creationId xmlns:a16="http://schemas.microsoft.com/office/drawing/2014/main" id="{A84B5D0D-21E9-AB44-519D-810AC4ACEB5F}"/>
              </a:ext>
            </a:extLst>
          </p:cNvPr>
          <p:cNvGrpSpPr/>
          <p:nvPr/>
        </p:nvGrpSpPr>
        <p:grpSpPr>
          <a:xfrm>
            <a:off x="11760573" y="-6626149"/>
            <a:ext cx="802223" cy="802223"/>
            <a:chOff x="0" y="0"/>
            <a:chExt cx="812800" cy="812800"/>
          </a:xfrm>
        </p:grpSpPr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293AA93B-AFD3-F72A-15F6-DC251BAAA3E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45EE9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50" name="TextBox 14">
              <a:extLst>
                <a:ext uri="{FF2B5EF4-FFF2-40B4-BE49-F238E27FC236}">
                  <a16:creationId xmlns:a16="http://schemas.microsoft.com/office/drawing/2014/main" id="{E6CDA4FF-E735-D142-ACA3-0FB4898A2B20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51" name="Picture 2" descr="List of Institutes - View Details">
            <a:extLst>
              <a:ext uri="{FF2B5EF4-FFF2-40B4-BE49-F238E27FC236}">
                <a16:creationId xmlns:a16="http://schemas.microsoft.com/office/drawing/2014/main" id="{59279EEE-42CC-CDA9-06F5-8FDC18E64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3800" y="-8982827"/>
            <a:ext cx="2316480" cy="2316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 descr="CSPIT | Charusat University | Best Engineering College in Gujarat">
            <a:extLst>
              <a:ext uri="{FF2B5EF4-FFF2-40B4-BE49-F238E27FC236}">
                <a16:creationId xmlns:a16="http://schemas.microsoft.com/office/drawing/2014/main" id="{E981F3FF-53BB-3645-AEF5-EC2D24557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6315" y="-8652023"/>
            <a:ext cx="2316481" cy="1704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68B9EAA8-3DF1-5C7C-0467-39085DF4123A}"/>
              </a:ext>
            </a:extLst>
          </p:cNvPr>
          <p:cNvSpPr txBox="1"/>
          <p:nvPr/>
        </p:nvSpPr>
        <p:spPr>
          <a:xfrm>
            <a:off x="4207529" y="-4776732"/>
            <a:ext cx="41020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By </a:t>
            </a:r>
          </a:p>
          <a:p>
            <a:pPr algn="ctr"/>
            <a:r>
              <a:rPr lang="en-US" sz="2500" dirty="0"/>
              <a:t>PRANSHU PATEL (22CE095)</a:t>
            </a:r>
          </a:p>
          <a:p>
            <a:pPr algn="ctr"/>
            <a:r>
              <a:rPr lang="en-US" sz="2500" dirty="0"/>
              <a:t>SUJAL PATEL(22CE100)</a:t>
            </a:r>
          </a:p>
          <a:p>
            <a:pPr algn="ctr"/>
            <a:r>
              <a:rPr lang="en-US" sz="2500" dirty="0"/>
              <a:t>OHM RATHOD(22CE110)</a:t>
            </a:r>
            <a:endParaRPr lang="en-IN" sz="2500" dirty="0"/>
          </a:p>
        </p:txBody>
      </p:sp>
      <p:pic>
        <p:nvPicPr>
          <p:cNvPr id="54" name="Picture 2" descr="🌽 - Wiktionary, the free dictionary">
            <a:extLst>
              <a:ext uri="{FF2B5EF4-FFF2-40B4-BE49-F238E27FC236}">
                <a16:creationId xmlns:a16="http://schemas.microsoft.com/office/drawing/2014/main" id="{574C23C8-60BF-1A41-35DC-E4FCEAC9C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915" y="-4618257"/>
            <a:ext cx="2687667" cy="2687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Flowchart: Connector 54">
            <a:extLst>
              <a:ext uri="{FF2B5EF4-FFF2-40B4-BE49-F238E27FC236}">
                <a16:creationId xmlns:a16="http://schemas.microsoft.com/office/drawing/2014/main" id="{5319D7D2-1346-63B3-54E2-1A565A6437AE}"/>
              </a:ext>
            </a:extLst>
          </p:cNvPr>
          <p:cNvSpPr/>
          <p:nvPr/>
        </p:nvSpPr>
        <p:spPr>
          <a:xfrm>
            <a:off x="9012349" y="-5053927"/>
            <a:ext cx="2332357" cy="2268124"/>
          </a:xfrm>
          <a:prstGeom prst="flowChartConnector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6" name="Picture 6" descr="How to Draw Wheat - Really Easy Drawing Tutorial">
            <a:extLst>
              <a:ext uri="{FF2B5EF4-FFF2-40B4-BE49-F238E27FC236}">
                <a16:creationId xmlns:a16="http://schemas.microsoft.com/office/drawing/2014/main" id="{12891B57-0AD2-8732-9A24-22E62BC2B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1174">
            <a:off x="9035894" y="-4783677"/>
            <a:ext cx="2234664" cy="222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8" descr="A green plant sprouting from a brown seed Clip Art Image - ClipSafari">
            <a:extLst>
              <a:ext uri="{FF2B5EF4-FFF2-40B4-BE49-F238E27FC236}">
                <a16:creationId xmlns:a16="http://schemas.microsoft.com/office/drawing/2014/main" id="{EA227DAF-5F90-5658-0FBC-498377972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291" y="-3505230"/>
            <a:ext cx="2428240" cy="2428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763840-D271-0649-CE53-6C7A3F5654FF}"/>
              </a:ext>
            </a:extLst>
          </p:cNvPr>
          <p:cNvSpPr txBox="1"/>
          <p:nvPr/>
        </p:nvSpPr>
        <p:spPr>
          <a:xfrm>
            <a:off x="-4071488" y="7278196"/>
            <a:ext cx="415184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dirty="0"/>
              <a:t>BACK-END</a:t>
            </a:r>
          </a:p>
          <a:p>
            <a:r>
              <a:rPr lang="en-US" sz="4000" b="1" dirty="0"/>
              <a:t>		</a:t>
            </a:r>
            <a:r>
              <a:rPr lang="en-US" sz="3500" b="1" dirty="0"/>
              <a:t>PHP</a:t>
            </a:r>
          </a:p>
          <a:p>
            <a:r>
              <a:rPr lang="en-US" sz="3500" b="1" dirty="0"/>
              <a:t>		SQL</a:t>
            </a:r>
            <a:endParaRPr lang="en-IN" sz="3500" b="1" dirty="0"/>
          </a:p>
        </p:txBody>
      </p:sp>
    </p:spTree>
    <p:extLst>
      <p:ext uri="{BB962C8B-B14F-4D97-AF65-F5344CB8AC3E}">
        <p14:creationId xmlns:p14="http://schemas.microsoft.com/office/powerpoint/2010/main" val="4025327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BD38C91-20CE-48DD-CB9B-122142CA3D55}"/>
              </a:ext>
            </a:extLst>
          </p:cNvPr>
          <p:cNvGrpSpPr/>
          <p:nvPr/>
        </p:nvGrpSpPr>
        <p:grpSpPr>
          <a:xfrm>
            <a:off x="-1481558" y="280991"/>
            <a:ext cx="8137002" cy="861774"/>
            <a:chOff x="2427998" y="7776885"/>
            <a:chExt cx="3460358" cy="954186"/>
          </a:xfrm>
          <a:solidFill>
            <a:srgbClr val="00B0F0"/>
          </a:solid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2D04268-FCE1-56F0-E4E2-14D17333034F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CFF4BE8-DBAF-6346-4A6B-8DC251FA7FFD}"/>
                </a:ext>
              </a:extLst>
            </p:cNvPr>
            <p:cNvSpPr txBox="1"/>
            <p:nvPr/>
          </p:nvSpPr>
          <p:spPr>
            <a:xfrm>
              <a:off x="3351071" y="7776885"/>
              <a:ext cx="2299375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TECHNOLOGY USED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07569CA-FF72-393A-EFCC-66BFBA6F56FB}"/>
              </a:ext>
            </a:extLst>
          </p:cNvPr>
          <p:cNvSpPr txBox="1"/>
          <p:nvPr/>
        </p:nvSpPr>
        <p:spPr>
          <a:xfrm>
            <a:off x="1064847" y="2145963"/>
            <a:ext cx="465534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dirty="0"/>
              <a:t>FRONT-END</a:t>
            </a:r>
          </a:p>
          <a:p>
            <a:r>
              <a:rPr lang="en-US" sz="4000" b="1" dirty="0"/>
              <a:t>		</a:t>
            </a:r>
            <a:r>
              <a:rPr lang="en-US" sz="3500" b="1" dirty="0"/>
              <a:t>HTML</a:t>
            </a:r>
          </a:p>
          <a:p>
            <a:r>
              <a:rPr lang="en-US" sz="3500" b="1" dirty="0"/>
              <a:t>		CSS</a:t>
            </a:r>
          </a:p>
          <a:p>
            <a:r>
              <a:rPr lang="en-US" sz="3500" b="1" dirty="0"/>
              <a:t>		JAVASCRIPT</a:t>
            </a:r>
            <a:endParaRPr lang="en-IN" sz="3500" b="1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6F37DFF-39E5-9930-3593-C73B6A416F35}"/>
              </a:ext>
            </a:extLst>
          </p:cNvPr>
          <p:cNvGrpSpPr/>
          <p:nvPr/>
        </p:nvGrpSpPr>
        <p:grpSpPr>
          <a:xfrm>
            <a:off x="12192000" y="280991"/>
            <a:ext cx="5003451" cy="861774"/>
            <a:chOff x="2427998" y="7778187"/>
            <a:chExt cx="3460358" cy="954186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746B829-4F52-3BD7-F36A-E08B513022A0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solidFill>
              <a:srgbClr val="FF82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1086A1-5EB4-AA62-2EB2-5CA9AAC800DA}"/>
                </a:ext>
              </a:extLst>
            </p:cNvPr>
            <p:cNvSpPr txBox="1"/>
            <p:nvPr/>
          </p:nvSpPr>
          <p:spPr>
            <a:xfrm>
              <a:off x="4296242" y="7778187"/>
              <a:ext cx="1012165" cy="9541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b="1" dirty="0">
                  <a:solidFill>
                    <a:schemeClr val="bg1"/>
                  </a:solidFill>
                </a:rPr>
                <a:t>AIM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532E558-2A3B-F6A6-C792-202D88B04D00}"/>
              </a:ext>
            </a:extLst>
          </p:cNvPr>
          <p:cNvSpPr txBox="1"/>
          <p:nvPr/>
        </p:nvSpPr>
        <p:spPr>
          <a:xfrm>
            <a:off x="6762337" y="2150550"/>
            <a:ext cx="415184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dirty="0"/>
              <a:t>BACK-END</a:t>
            </a:r>
          </a:p>
          <a:p>
            <a:r>
              <a:rPr lang="en-US" sz="4000" b="1" dirty="0"/>
              <a:t>		</a:t>
            </a:r>
            <a:r>
              <a:rPr lang="en-US" sz="3500" b="1" dirty="0"/>
              <a:t>PHP</a:t>
            </a:r>
          </a:p>
          <a:p>
            <a:r>
              <a:rPr lang="en-US" sz="3500" b="1" dirty="0"/>
              <a:t>		SQL</a:t>
            </a:r>
            <a:endParaRPr lang="en-IN" sz="35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232D3C-D034-454E-4663-46971A910C6A}"/>
              </a:ext>
            </a:extLst>
          </p:cNvPr>
          <p:cNvSpPr txBox="1"/>
          <p:nvPr/>
        </p:nvSpPr>
        <p:spPr>
          <a:xfrm>
            <a:off x="12593456" y="1992075"/>
            <a:ext cx="102636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dirty="0"/>
              <a:t>The aim of GFM is to provide a user-friendly platform for farmers to easily rent farming equipment, facilitating efficient agricultural operations and increasing productivity.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EA80B9B-8CB4-9210-97DB-E7E664031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67179" y="7725269"/>
            <a:ext cx="11112438" cy="506708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E183E83-5625-37DE-9E00-8CF0164BE60B}"/>
              </a:ext>
            </a:extLst>
          </p:cNvPr>
          <p:cNvGrpSpPr/>
          <p:nvPr/>
        </p:nvGrpSpPr>
        <p:grpSpPr>
          <a:xfrm>
            <a:off x="-8916017" y="280991"/>
            <a:ext cx="8137002" cy="861774"/>
            <a:chOff x="2427998" y="7778187"/>
            <a:chExt cx="3460358" cy="954186"/>
          </a:xfrm>
          <a:solidFill>
            <a:srgbClr val="FFC000"/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CA63AFC-E5EF-658E-B5C5-7DEB5D3057A5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8360A0E-A5F2-3E75-518B-BD9942DDD39C}"/>
                </a:ext>
              </a:extLst>
            </p:cNvPr>
            <p:cNvSpPr txBox="1"/>
            <p:nvPr/>
          </p:nvSpPr>
          <p:spPr>
            <a:xfrm>
              <a:off x="4178644" y="7778187"/>
              <a:ext cx="1471802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HOME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1566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121A138-606E-AD0B-8C77-A3144FE218FD}"/>
              </a:ext>
            </a:extLst>
          </p:cNvPr>
          <p:cNvGrpSpPr/>
          <p:nvPr/>
        </p:nvGrpSpPr>
        <p:grpSpPr>
          <a:xfrm>
            <a:off x="-3224440" y="329059"/>
            <a:ext cx="8137002" cy="861774"/>
            <a:chOff x="2427998" y="7778187"/>
            <a:chExt cx="3460358" cy="954186"/>
          </a:xfrm>
          <a:solidFill>
            <a:srgbClr val="FFC000"/>
          </a:solid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7E1D4B4-4D55-6250-BECA-42CA53A64445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07E5D0A-725F-1944-2985-F23815A2190C}"/>
                </a:ext>
              </a:extLst>
            </p:cNvPr>
            <p:cNvSpPr txBox="1"/>
            <p:nvPr/>
          </p:nvSpPr>
          <p:spPr>
            <a:xfrm>
              <a:off x="4178644" y="7778187"/>
              <a:ext cx="1471802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HOME PAGE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7C66D15-51D5-D9CD-E202-635D4DC3B610}"/>
              </a:ext>
            </a:extLst>
          </p:cNvPr>
          <p:cNvGrpSpPr/>
          <p:nvPr/>
        </p:nvGrpSpPr>
        <p:grpSpPr>
          <a:xfrm>
            <a:off x="12192000" y="331709"/>
            <a:ext cx="8137002" cy="861774"/>
            <a:chOff x="2427998" y="7776885"/>
            <a:chExt cx="3460358" cy="954186"/>
          </a:xfrm>
          <a:solidFill>
            <a:srgbClr val="00B0F0"/>
          </a:solidFill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23BCDAAE-C86F-0EA9-5871-FE890BC22595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5F4215-8A57-5DE5-1DE9-CC4917EDCFD9}"/>
                </a:ext>
              </a:extLst>
            </p:cNvPr>
            <p:cNvSpPr txBox="1"/>
            <p:nvPr/>
          </p:nvSpPr>
          <p:spPr>
            <a:xfrm>
              <a:off x="3351071" y="7776885"/>
              <a:ext cx="2299375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TECHNOLOGY USED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2C3013D-5981-D15B-22B3-29505B92EEC6}"/>
              </a:ext>
            </a:extLst>
          </p:cNvPr>
          <p:cNvSpPr txBox="1"/>
          <p:nvPr/>
        </p:nvSpPr>
        <p:spPr>
          <a:xfrm>
            <a:off x="13253877" y="2228671"/>
            <a:ext cx="465534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dirty="0"/>
              <a:t>FRONT-END</a:t>
            </a:r>
          </a:p>
          <a:p>
            <a:r>
              <a:rPr lang="en-US" sz="4000" b="1" dirty="0"/>
              <a:t>		</a:t>
            </a:r>
            <a:r>
              <a:rPr lang="en-US" sz="3500" b="1" dirty="0"/>
              <a:t>HTML</a:t>
            </a:r>
          </a:p>
          <a:p>
            <a:r>
              <a:rPr lang="en-US" sz="3500" b="1" dirty="0"/>
              <a:t>		CSS</a:t>
            </a:r>
          </a:p>
          <a:p>
            <a:r>
              <a:rPr lang="en-US" sz="3500" b="1" dirty="0"/>
              <a:t>		JAVASCRIPT</a:t>
            </a:r>
            <a:endParaRPr lang="en-IN" sz="3500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8F8871-E380-E3D5-3C85-A41A219F2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70055" y="6205025"/>
            <a:ext cx="10267950" cy="60579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2288CEB-C146-FB00-E186-8EFC47C02F7B}"/>
              </a:ext>
            </a:extLst>
          </p:cNvPr>
          <p:cNvSpPr txBox="1"/>
          <p:nvPr/>
        </p:nvSpPr>
        <p:spPr>
          <a:xfrm>
            <a:off x="18743322" y="2228671"/>
            <a:ext cx="415184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b="1" dirty="0"/>
              <a:t>BACK-END</a:t>
            </a:r>
          </a:p>
          <a:p>
            <a:r>
              <a:rPr lang="en-US" sz="4000" b="1" dirty="0"/>
              <a:t>		</a:t>
            </a:r>
            <a:r>
              <a:rPr lang="en-US" sz="3500" b="1" dirty="0"/>
              <a:t>PHP</a:t>
            </a:r>
          </a:p>
          <a:p>
            <a:r>
              <a:rPr lang="en-US" sz="3500" b="1" dirty="0"/>
              <a:t>		SQL</a:t>
            </a:r>
            <a:endParaRPr lang="en-IN" sz="35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36B854-71CE-EBF5-B2DC-C30445B28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644" y="1188481"/>
            <a:ext cx="11412263" cy="520379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0EFEC7E-206F-91F4-6A1B-C4F880DDFA37}"/>
              </a:ext>
            </a:extLst>
          </p:cNvPr>
          <p:cNvGrpSpPr/>
          <p:nvPr/>
        </p:nvGrpSpPr>
        <p:grpSpPr>
          <a:xfrm>
            <a:off x="-7904341" y="329059"/>
            <a:ext cx="7419935" cy="861778"/>
            <a:chOff x="2427998" y="7776881"/>
            <a:chExt cx="3460358" cy="954190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4B65499E-EDC9-5C87-562B-AF9A01E7D937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solidFill>
              <a:srgbClr val="FF82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E7B121-1E10-F8CC-C41D-6FDC8944E309}"/>
                </a:ext>
              </a:extLst>
            </p:cNvPr>
            <p:cNvSpPr txBox="1"/>
            <p:nvPr/>
          </p:nvSpPr>
          <p:spPr>
            <a:xfrm>
              <a:off x="2964519" y="7776881"/>
              <a:ext cx="2871394" cy="9541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b="1" dirty="0">
                  <a:solidFill>
                    <a:schemeClr val="bg1"/>
                  </a:solidFill>
                </a:rPr>
                <a:t>PRODUCT MANU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3688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4A7E918-1DEC-FE1F-CDA3-25164601E8D9}"/>
              </a:ext>
            </a:extLst>
          </p:cNvPr>
          <p:cNvGrpSpPr/>
          <p:nvPr/>
        </p:nvGrpSpPr>
        <p:grpSpPr>
          <a:xfrm>
            <a:off x="-8459756" y="270591"/>
            <a:ext cx="8137002" cy="861774"/>
            <a:chOff x="2427998" y="7776884"/>
            <a:chExt cx="3460358" cy="954186"/>
          </a:xfrm>
          <a:solidFill>
            <a:srgbClr val="00B0F0"/>
          </a:solidFill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4248915D-01EB-C8A4-AB7F-075D2B64847D}"/>
                </a:ext>
              </a:extLst>
            </p:cNvPr>
            <p:cNvSpPr/>
            <p:nvPr/>
          </p:nvSpPr>
          <p:spPr>
            <a:xfrm>
              <a:off x="2427998" y="7778186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145CEA-1A72-28B4-184D-4108E60A72B4}"/>
                </a:ext>
              </a:extLst>
            </p:cNvPr>
            <p:cNvSpPr txBox="1"/>
            <p:nvPr/>
          </p:nvSpPr>
          <p:spPr>
            <a:xfrm>
              <a:off x="3660164" y="7776884"/>
              <a:ext cx="1990281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LOGIN PAGE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9021785D-3C01-95BE-BA5A-E622DF9D5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823" y="1194490"/>
            <a:ext cx="8972912" cy="529385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CE750BFE-DDE0-3A20-EE1E-B85362CA777D}"/>
              </a:ext>
            </a:extLst>
          </p:cNvPr>
          <p:cNvGrpSpPr/>
          <p:nvPr/>
        </p:nvGrpSpPr>
        <p:grpSpPr>
          <a:xfrm>
            <a:off x="-1539434" y="269411"/>
            <a:ext cx="7419935" cy="861778"/>
            <a:chOff x="2427998" y="7776881"/>
            <a:chExt cx="3460358" cy="954190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73FCFBAE-14F5-4920-A273-E5A123E5B837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solidFill>
              <a:srgbClr val="FF82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DDB76A-6CE7-7E86-6DF9-F35B206D2FBD}"/>
                </a:ext>
              </a:extLst>
            </p:cNvPr>
            <p:cNvSpPr txBox="1"/>
            <p:nvPr/>
          </p:nvSpPr>
          <p:spPr>
            <a:xfrm>
              <a:off x="2964519" y="7776881"/>
              <a:ext cx="2871394" cy="9541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b="1" dirty="0">
                  <a:solidFill>
                    <a:schemeClr val="bg1"/>
                  </a:solidFill>
                </a:rPr>
                <a:t>PRODUCT MANU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DC3F33E-CF87-9EEE-C0E6-AA46DB4C6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7444" y="6488342"/>
            <a:ext cx="11412263" cy="52037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B5A740-C546-2D4A-E788-F606A6056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531149" y="6148662"/>
            <a:ext cx="10648950" cy="505972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013A073-2B21-9225-E6C6-47E167849F48}"/>
              </a:ext>
            </a:extLst>
          </p:cNvPr>
          <p:cNvGrpSpPr/>
          <p:nvPr/>
        </p:nvGrpSpPr>
        <p:grpSpPr>
          <a:xfrm>
            <a:off x="13035456" y="332716"/>
            <a:ext cx="8137002" cy="861774"/>
            <a:chOff x="2427998" y="7778187"/>
            <a:chExt cx="3460358" cy="954186"/>
          </a:xfrm>
          <a:solidFill>
            <a:srgbClr val="FFC000"/>
          </a:solidFill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45071C9-FA63-0C0F-56B7-9764308DD296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EC4458-21DE-FF20-85F8-C93E50A13380}"/>
                </a:ext>
              </a:extLst>
            </p:cNvPr>
            <p:cNvSpPr txBox="1"/>
            <p:nvPr/>
          </p:nvSpPr>
          <p:spPr>
            <a:xfrm>
              <a:off x="4178644" y="7778187"/>
              <a:ext cx="1471802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HOME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2512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4A7E918-1DEC-FE1F-CDA3-25164601E8D9}"/>
              </a:ext>
            </a:extLst>
          </p:cNvPr>
          <p:cNvGrpSpPr/>
          <p:nvPr/>
        </p:nvGrpSpPr>
        <p:grpSpPr>
          <a:xfrm>
            <a:off x="-8459756" y="270591"/>
            <a:ext cx="8137002" cy="861774"/>
            <a:chOff x="2427998" y="7776884"/>
            <a:chExt cx="3460358" cy="954186"/>
          </a:xfrm>
          <a:solidFill>
            <a:srgbClr val="00B0F0"/>
          </a:solidFill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4248915D-01EB-C8A4-AB7F-075D2B64847D}"/>
                </a:ext>
              </a:extLst>
            </p:cNvPr>
            <p:cNvSpPr/>
            <p:nvPr/>
          </p:nvSpPr>
          <p:spPr>
            <a:xfrm>
              <a:off x="2427998" y="7778186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145CEA-1A72-28B4-184D-4108E60A72B4}"/>
                </a:ext>
              </a:extLst>
            </p:cNvPr>
            <p:cNvSpPr txBox="1"/>
            <p:nvPr/>
          </p:nvSpPr>
          <p:spPr>
            <a:xfrm>
              <a:off x="3660164" y="7776884"/>
              <a:ext cx="1990281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LOGIN PAGE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9021785D-3C01-95BE-BA5A-E622DF9D5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7485" y="6540213"/>
            <a:ext cx="8972912" cy="529385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CE750BFE-DDE0-3A20-EE1E-B85362CA777D}"/>
              </a:ext>
            </a:extLst>
          </p:cNvPr>
          <p:cNvGrpSpPr/>
          <p:nvPr/>
        </p:nvGrpSpPr>
        <p:grpSpPr>
          <a:xfrm>
            <a:off x="-1539434" y="269411"/>
            <a:ext cx="7419935" cy="861778"/>
            <a:chOff x="2427998" y="7776881"/>
            <a:chExt cx="3460358" cy="954190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73FCFBAE-14F5-4920-A273-E5A123E5B837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solidFill>
              <a:srgbClr val="FF82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DDB76A-6CE7-7E86-6DF9-F35B206D2FBD}"/>
                </a:ext>
              </a:extLst>
            </p:cNvPr>
            <p:cNvSpPr txBox="1"/>
            <p:nvPr/>
          </p:nvSpPr>
          <p:spPr>
            <a:xfrm>
              <a:off x="2964519" y="7776881"/>
              <a:ext cx="2871394" cy="9541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b="1" dirty="0">
                  <a:solidFill>
                    <a:schemeClr val="bg1"/>
                  </a:solidFill>
                </a:rPr>
                <a:t>PRODUCT MANU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DD0C0B2-CC27-C7AA-44EF-02D2DFA6D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531149" y="5998262"/>
            <a:ext cx="10648950" cy="51006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EDDF52-B7D8-8E61-3C3E-C2046FF0DD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026" y="1131185"/>
            <a:ext cx="10648950" cy="505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4632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8C6EAE4-D037-BFBF-BB65-DFC9A14FED82}"/>
              </a:ext>
            </a:extLst>
          </p:cNvPr>
          <p:cNvGrpSpPr/>
          <p:nvPr/>
        </p:nvGrpSpPr>
        <p:grpSpPr>
          <a:xfrm>
            <a:off x="12414145" y="270591"/>
            <a:ext cx="8137002" cy="861774"/>
            <a:chOff x="2427998" y="7778187"/>
            <a:chExt cx="3460358" cy="954186"/>
          </a:xfrm>
          <a:solidFill>
            <a:srgbClr val="FFC000"/>
          </a:solidFill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C37ACFCE-8D19-1F9F-DD22-10CBAB811C6C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74A7B2F-3AFD-598B-0A88-D92C594D0744}"/>
                </a:ext>
              </a:extLst>
            </p:cNvPr>
            <p:cNvSpPr txBox="1"/>
            <p:nvPr/>
          </p:nvSpPr>
          <p:spPr>
            <a:xfrm>
              <a:off x="4178644" y="7778187"/>
              <a:ext cx="1471802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HOME PAGE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E750BFE-DDE0-3A20-EE1E-B85362CA777D}"/>
              </a:ext>
            </a:extLst>
          </p:cNvPr>
          <p:cNvGrpSpPr/>
          <p:nvPr/>
        </p:nvGrpSpPr>
        <p:grpSpPr>
          <a:xfrm>
            <a:off x="-1539434" y="269411"/>
            <a:ext cx="7419935" cy="861778"/>
            <a:chOff x="2427998" y="7776881"/>
            <a:chExt cx="3460358" cy="954190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73FCFBAE-14F5-4920-A273-E5A123E5B837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solidFill>
              <a:srgbClr val="FF82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DDB76A-6CE7-7E86-6DF9-F35B206D2FBD}"/>
                </a:ext>
              </a:extLst>
            </p:cNvPr>
            <p:cNvSpPr txBox="1"/>
            <p:nvPr/>
          </p:nvSpPr>
          <p:spPr>
            <a:xfrm>
              <a:off x="2964519" y="7776881"/>
              <a:ext cx="2871394" cy="9541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b="1" dirty="0">
                  <a:solidFill>
                    <a:schemeClr val="bg1"/>
                  </a:solidFill>
                </a:rPr>
                <a:t>PRODUCT MANU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66C2EA0D-AEA0-6553-0C30-2B5220EB2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25" y="1238693"/>
            <a:ext cx="10648950" cy="51006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8CD3FE-D2D2-FFD9-8261-AA36B9E6BC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2"/>
          <a:stretch/>
        </p:blipFill>
        <p:spPr>
          <a:xfrm>
            <a:off x="-12231374" y="6339351"/>
            <a:ext cx="11138704" cy="50756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56035D-6D73-5C49-924D-BBE36415C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6764" y="6587409"/>
            <a:ext cx="10648950" cy="505972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A44F015-E58B-3248-7456-85C4FE173EF5}"/>
              </a:ext>
            </a:extLst>
          </p:cNvPr>
          <p:cNvGrpSpPr/>
          <p:nvPr/>
        </p:nvGrpSpPr>
        <p:grpSpPr>
          <a:xfrm>
            <a:off x="-8874757" y="269411"/>
            <a:ext cx="8137002" cy="861774"/>
            <a:chOff x="2427998" y="7776884"/>
            <a:chExt cx="3460358" cy="954186"/>
          </a:xfrm>
          <a:solidFill>
            <a:srgbClr val="00B0F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A9FDE40-EAA3-C1C6-677D-4E2983084A4E}"/>
                </a:ext>
              </a:extLst>
            </p:cNvPr>
            <p:cNvSpPr/>
            <p:nvPr/>
          </p:nvSpPr>
          <p:spPr>
            <a:xfrm>
              <a:off x="2427998" y="7778186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3C93AF-3F2D-0274-2206-FDFA2F84A254}"/>
                </a:ext>
              </a:extLst>
            </p:cNvPr>
            <p:cNvSpPr txBox="1"/>
            <p:nvPr/>
          </p:nvSpPr>
          <p:spPr>
            <a:xfrm>
              <a:off x="3660164" y="7776884"/>
              <a:ext cx="1990281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LOGIN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5634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A855298-A763-7210-59D5-0164031BB324}"/>
              </a:ext>
            </a:extLst>
          </p:cNvPr>
          <p:cNvGrpSpPr/>
          <p:nvPr/>
        </p:nvGrpSpPr>
        <p:grpSpPr>
          <a:xfrm>
            <a:off x="-2041004" y="304436"/>
            <a:ext cx="8137002" cy="861774"/>
            <a:chOff x="2427998" y="7776884"/>
            <a:chExt cx="3460358" cy="954186"/>
          </a:xfrm>
          <a:solidFill>
            <a:srgbClr val="00B0F0"/>
          </a:solidFill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832F8EB-D65A-7E6F-9B24-EC618C6E2D60}"/>
                </a:ext>
              </a:extLst>
            </p:cNvPr>
            <p:cNvSpPr/>
            <p:nvPr/>
          </p:nvSpPr>
          <p:spPr>
            <a:xfrm>
              <a:off x="2427998" y="7778186"/>
              <a:ext cx="3460358" cy="9528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D45CBED-3221-4F3F-4F1C-F3A96B9AD6AB}"/>
                </a:ext>
              </a:extLst>
            </p:cNvPr>
            <p:cNvSpPr txBox="1"/>
            <p:nvPr/>
          </p:nvSpPr>
          <p:spPr>
            <a:xfrm>
              <a:off x="3660164" y="7776884"/>
              <a:ext cx="1990281" cy="9541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5000" b="1" dirty="0">
                  <a:solidFill>
                    <a:schemeClr val="bg1"/>
                  </a:solidFill>
                </a:rPr>
                <a:t>LOGIN PAGE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347855-6DA6-15C5-DDE2-53AFCB15FF04}"/>
              </a:ext>
            </a:extLst>
          </p:cNvPr>
          <p:cNvGrpSpPr/>
          <p:nvPr/>
        </p:nvGrpSpPr>
        <p:grpSpPr>
          <a:xfrm>
            <a:off x="12631686" y="304436"/>
            <a:ext cx="6144742" cy="861778"/>
            <a:chOff x="2427998" y="7776881"/>
            <a:chExt cx="3460358" cy="954190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08251CB8-95B5-2155-8341-B9173C1B4580}"/>
                </a:ext>
              </a:extLst>
            </p:cNvPr>
            <p:cNvSpPr/>
            <p:nvPr/>
          </p:nvSpPr>
          <p:spPr>
            <a:xfrm>
              <a:off x="2427998" y="7778187"/>
              <a:ext cx="3460358" cy="952884"/>
            </a:xfrm>
            <a:prstGeom prst="roundRect">
              <a:avLst>
                <a:gd name="adj" fmla="val 50000"/>
              </a:avLst>
            </a:prstGeom>
            <a:solidFill>
              <a:srgbClr val="FF82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0F78A7E-C12E-61C8-9F5A-DA13069A03BC}"/>
                </a:ext>
              </a:extLst>
            </p:cNvPr>
            <p:cNvSpPr txBox="1"/>
            <p:nvPr/>
          </p:nvSpPr>
          <p:spPr>
            <a:xfrm>
              <a:off x="2933360" y="7776881"/>
              <a:ext cx="2871394" cy="9541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b="1" dirty="0">
                  <a:solidFill>
                    <a:schemeClr val="bg1"/>
                  </a:solidFill>
                </a:rPr>
                <a:t>PRODUCT MANU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BE03EED-09FC-ADD4-D86E-E0E2FDDF4D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2"/>
          <a:stretch/>
        </p:blipFill>
        <p:spPr>
          <a:xfrm>
            <a:off x="526646" y="1237330"/>
            <a:ext cx="11138704" cy="507563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8193840-6BDF-6990-B7F2-9E4E6B1F8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1686" y="6312965"/>
            <a:ext cx="10648950" cy="510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314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229</Words>
  <Application>Microsoft Office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Pranshu Patel</dc:creator>
  <cp:lastModifiedBy>Pranshu Patel</cp:lastModifiedBy>
  <cp:revision>9</cp:revision>
  <dcterms:created xsi:type="dcterms:W3CDTF">2023-10-13T05:22:52Z</dcterms:created>
  <dcterms:modified xsi:type="dcterms:W3CDTF">2024-03-16T04:40:34Z</dcterms:modified>
</cp:coreProperties>
</file>

<file path=docProps/thumbnail.jpeg>
</file>